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FF"/>
    <a:srgbClr val="CC99FF"/>
    <a:srgbClr val="CCFFFF"/>
    <a:srgbClr val="CCFF99"/>
    <a:srgbClr val="00CCFF"/>
    <a:srgbClr val="99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7" d="100"/>
          <a:sy n="107" d="100"/>
        </p:scale>
        <p:origin x="240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BE5F53-ECE0-4FDD-8529-2740CF361FE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186C263-EC7C-4BDD-BA52-728859275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895600"/>
            <a:ext cx="6400800" cy="1600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SEPTEMBER 6</a:t>
            </a:r>
            <a:r>
              <a:rPr lang="en-US" sz="32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– 7</a:t>
            </a:r>
            <a:r>
              <a:rPr lang="en-US" sz="32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 TRAINING 2023  DAY-1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389670"/>
          </a:xfrm>
        </p:spPr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LEADERSHIP AND TEAM BUILDING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 descr="8998.JPG"/>
          <p:cNvPicPr>
            <a:picLocks noChangeAspect="1"/>
          </p:cNvPicPr>
          <p:nvPr/>
        </p:nvPicPr>
        <p:blipFill rotWithShape="1">
          <a:blip r:embed="rId2">
            <a:lum bright="10000"/>
          </a:blip>
          <a:srcRect t="15232"/>
          <a:stretch/>
        </p:blipFill>
        <p:spPr>
          <a:xfrm>
            <a:off x="0" y="3962400"/>
            <a:ext cx="8153400" cy="2740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	</a:t>
            </a:r>
            <a:r>
              <a:rPr lang="en-US" b="1" dirty="0" smtClean="0">
                <a:solidFill>
                  <a:schemeClr val="bg1"/>
                </a:solidFill>
              </a:rPr>
              <a:t>BUREAUCRATIC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Its leadership likes the government </a:t>
            </a:r>
          </a:p>
          <a:p>
            <a:pPr lvl="0"/>
            <a:r>
              <a:rPr lang="en-US" dirty="0" smtClean="0"/>
              <a:t>Example when a treasure chairman, secretary in not there stops</a:t>
            </a:r>
          </a:p>
          <a:p>
            <a:r>
              <a:rPr lang="en-US" dirty="0" smtClean="0"/>
              <a:t>A group member can do the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9351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CONSULTATIVE LEDERSHIP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They decide on collective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2362200"/>
            <a:ext cx="7772400" cy="35052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CHARISMATIC LEADERSHIP</a:t>
            </a:r>
            <a:endParaRPr lang="en-US" dirty="0" smtClean="0">
              <a:solidFill>
                <a:srgbClr val="C00000"/>
              </a:solidFill>
            </a:endParaRPr>
          </a:p>
          <a:p>
            <a:pPr lvl="0"/>
            <a:r>
              <a:rPr lang="en-US" dirty="0" smtClean="0"/>
              <a:t>A leader who looks for people’s needs in a group</a:t>
            </a:r>
          </a:p>
          <a:p>
            <a:pPr lvl="0"/>
            <a:r>
              <a:rPr lang="en-US" dirty="0" smtClean="0"/>
              <a:t>Inspires people to like something</a:t>
            </a:r>
          </a:p>
          <a:p>
            <a:pPr lvl="0"/>
            <a:r>
              <a:rPr lang="en-US" dirty="0" smtClean="0"/>
              <a:t>She/he is able to mobilize people and agree to do an activity</a:t>
            </a:r>
          </a:p>
          <a:p>
            <a:pPr lvl="0"/>
            <a:r>
              <a:rPr lang="en-US" dirty="0" smtClean="0"/>
              <a:t>Has a sweet tongue (God’s gift)</a:t>
            </a:r>
          </a:p>
          <a:p>
            <a:pPr lvl="0"/>
            <a:r>
              <a:rPr lang="en-US" dirty="0" smtClean="0"/>
              <a:t>Takes Jesus Christ as an example (Christ role model)</a:t>
            </a:r>
          </a:p>
          <a:p>
            <a:pPr lvl="0"/>
            <a:r>
              <a:rPr lang="en-US" dirty="0" smtClean="0"/>
              <a:t>Always a servant not A BOSS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MOTIVES FOR JOINING A GROUP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smtClean="0">
                <a:solidFill>
                  <a:schemeClr val="accent1"/>
                </a:solidFill>
              </a:rPr>
              <a:t>SECURITY</a:t>
            </a:r>
            <a:r>
              <a:rPr lang="en-US" dirty="0" smtClean="0"/>
              <a:t>-Nowadays the security is a group</a:t>
            </a:r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b="1" dirty="0" smtClean="0">
                <a:solidFill>
                  <a:schemeClr val="accent1"/>
                </a:solidFill>
              </a:rPr>
              <a:t>ADMIRATION</a:t>
            </a:r>
            <a:r>
              <a:rPr lang="en-US" dirty="0" smtClean="0"/>
              <a:t>-People admire what others have done with their groups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3.</a:t>
            </a:r>
            <a:r>
              <a:rPr lang="en-US" b="1" dirty="0" smtClean="0">
                <a:solidFill>
                  <a:schemeClr val="accent1"/>
                </a:solidFill>
              </a:rPr>
              <a:t>ROLE MODEL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 group</a:t>
            </a:r>
          </a:p>
          <a:p>
            <a:pPr>
              <a:buNone/>
            </a:pPr>
            <a:r>
              <a:rPr lang="en-US" dirty="0" smtClean="0"/>
              <a:t>4.Reap the advantage it can be spiritual advantage or financial to accomplish your needs</a:t>
            </a:r>
          </a:p>
          <a:p>
            <a:pPr>
              <a:buNone/>
            </a:pPr>
            <a:r>
              <a:rPr lang="en-US" dirty="0" smtClean="0"/>
              <a:t>5.Tradition customs discussion on family affairs what they can handover to our children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MEETING PROCEDURE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Prayers/bible reading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Introduction if necessary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Apologies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Reading of the minutes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Matter of the minutes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Any correspondence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Agenda of the day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A.O.B Date of the next meeting  closing prayers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GOOD MEETING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Notice of two weeks the meeting given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Date, place, time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has agenda and followed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People arrive in time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Every member contributes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Meeting controlled by chairperson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Members are disciplined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has a friendly atmosphere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Minutes of the previous meeting are read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    BAD MEETING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No agenda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People arrive late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meeting notice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date, venue, and time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minutes of the last meeting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contribution from members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opening prayers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dialogue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Chairperson unable to control the meeting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treasurers report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Members lack discipline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closing prayer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 date of the next meeting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bg1"/>
                </a:solidFill>
              </a:rPr>
              <a:t>ROLES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667000"/>
            <a:ext cx="7772400" cy="25146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Calls the meeting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Chairs the meeting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Controls the meeting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Makes last decision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1371600"/>
            <a:ext cx="5410200" cy="9848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Franklin Gothic Book"/>
                <a:ea typeface="+mj-ea"/>
                <a:cs typeface="+mj-cs"/>
              </a:rPr>
              <a:t>Chairperson</a:t>
            </a:r>
            <a:r>
              <a:rPr lang="en-US" sz="4000" dirty="0" smtClean="0">
                <a:solidFill>
                  <a:srgbClr val="696464"/>
                </a:solidFill>
                <a:latin typeface="Franklin Gothic Book"/>
                <a:ea typeface="+mj-ea"/>
                <a:cs typeface="+mj-cs"/>
              </a:rPr>
              <a:t/>
            </a:r>
            <a:br>
              <a:rPr lang="en-US" sz="4000" dirty="0" smtClean="0">
                <a:solidFill>
                  <a:srgbClr val="696464"/>
                </a:solidFill>
                <a:latin typeface="Franklin Gothic Book"/>
                <a:ea typeface="+mj-ea"/>
                <a:cs typeface="+mj-cs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69716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VICE CHAIRPERSON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Takes over chairperson role in his/her absence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590800"/>
            <a:ext cx="7772400" cy="3429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SECRETARY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Writes letters of the meetings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Reads minutes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Keeps all group records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Assists the chairperson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Arranges the meeting place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Circulates minutes during the meeting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Writes letters for correspondence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Assistant secretary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Keeps all finance records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Keeps and banks all group money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Reads treasures report during every meeting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Keeps books of finances properly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TEAM BUILDING 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04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6000" b="1" dirty="0" smtClean="0"/>
              <a:t>DAY 2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54162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Who is a leader?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133600"/>
            <a:ext cx="7772400" cy="1371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Is a person who is able to influence people to accomplish a purpose. He or she can be elected.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		</a:t>
            </a:r>
            <a:br>
              <a:rPr lang="en-US" b="1" dirty="0" smtClean="0"/>
            </a:br>
            <a:r>
              <a:rPr lang="en-US" b="1" dirty="0" smtClean="0"/>
              <a:t>			PURPOSE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The purpose of team building is to unite all the members and the committee members/officials (management committee) to have a vision for the future, by:-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/>
              <a:t>Making your own policy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/>
              <a:t>Coordination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/>
              <a:t>Supervision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/>
              <a:t>Implementation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/>
              <a:t>Using </a:t>
            </a:r>
            <a:r>
              <a:rPr lang="en-US" dirty="0"/>
              <a:t>team approach</a:t>
            </a:r>
          </a:p>
          <a:p>
            <a:pPr lvl="2">
              <a:buNone/>
            </a:pPr>
            <a:endParaRPr lang="en-US" dirty="0"/>
          </a:p>
          <a:p>
            <a:r>
              <a:rPr lang="en-US" dirty="0"/>
              <a:t>For a team to be successful in its work, you must address the issues of leadership.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      What </a:t>
            </a:r>
            <a:r>
              <a:rPr lang="en-US" b="1" dirty="0"/>
              <a:t>is a team?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A team is:-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A group of people at different levels in the organization e.g. women groups.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With different backgrounds roles, functions, skills and abilities.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With a common purpose, who are working together to achieve clearly defined vision and objectives.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With acceptable leadership roles at different levels.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800" b="1" dirty="0" smtClean="0"/>
              <a:t>THE </a:t>
            </a:r>
            <a:r>
              <a:rPr lang="en-US" sz="2800" b="1" dirty="0"/>
              <a:t>FOUR FACTORS OF A DISCIPLINARY TEAM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CCFF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314450" lvl="2" indent="-514350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3200" b="1" dirty="0"/>
              <a:t>Commitment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3200" b="1" dirty="0"/>
              <a:t>Cooperation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3200" b="1" dirty="0"/>
              <a:t>Communication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3200" b="1" dirty="0"/>
              <a:t>Contribution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STAGES IN TEAM DEVELOPMENT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b="1" dirty="0"/>
              <a:t>STAGE I – Forming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/>
              <a:t>Polite 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/>
              <a:t>Careful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/>
              <a:t>Guarded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/>
              <a:t>Watchful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/>
              <a:t>Impersonal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STAGE II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2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sz="3200" dirty="0"/>
              <a:t>Storming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/>
              <a:t>Controlling conflict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/>
              <a:t>Confronting people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/>
              <a:t>Feeding stuck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/>
              <a:t>Difficulties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dirty="0"/>
              <a:t>Opting</a:t>
            </a:r>
            <a:r>
              <a:rPr lang="en-US" sz="2800" dirty="0"/>
              <a:t> out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        STAGE </a:t>
            </a:r>
            <a:r>
              <a:rPr lang="en-US" dirty="0"/>
              <a:t>III - </a:t>
            </a:r>
            <a:r>
              <a:rPr lang="en-US" dirty="0" err="1"/>
              <a:t>Norming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en-US" sz="3600" dirty="0"/>
              <a:t>Confronting issues</a:t>
            </a:r>
          </a:p>
          <a:p>
            <a:pPr lvl="0">
              <a:buFont typeface="Wingdings" pitchFamily="2" charset="2"/>
              <a:buChar char="ü"/>
            </a:pPr>
            <a:r>
              <a:rPr lang="en-US" sz="3600" dirty="0"/>
              <a:t>Developing skills</a:t>
            </a:r>
          </a:p>
          <a:p>
            <a:pPr lvl="0">
              <a:buFont typeface="Wingdings" pitchFamily="2" charset="2"/>
              <a:buChar char="ü"/>
            </a:pPr>
            <a:r>
              <a:rPr lang="en-US" sz="3600" dirty="0"/>
              <a:t>Giving feedback</a:t>
            </a:r>
          </a:p>
          <a:p>
            <a:pPr lvl="0">
              <a:buFont typeface="Wingdings" pitchFamily="2" charset="2"/>
              <a:buChar char="ü"/>
            </a:pPr>
            <a:r>
              <a:rPr lang="en-US" sz="3600" dirty="0"/>
              <a:t>Establishing procedures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7030A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STAGE IV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FCC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dirty="0"/>
              <a:t>Performing – this is a stage at which the group operates as a team.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Open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Flexible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Effective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Resourceful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Close and supportive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chemeClr val="accent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600" b="1" u="sng" dirty="0"/>
              <a:t/>
            </a:r>
            <a:br>
              <a:rPr lang="en-US" sz="3600" b="1" u="sng" dirty="0"/>
            </a:br>
            <a:r>
              <a:rPr lang="en-US" sz="3600" b="1" dirty="0"/>
              <a:t>BENEFITS OF TEAM WORK (GROUP WORK</a:t>
            </a:r>
            <a:r>
              <a:rPr lang="en-US" sz="3600" b="1" u="sng" dirty="0"/>
              <a:t>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 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/>
              <a:t>Resourcefulness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High productivity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Better ideas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Flexibility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Supportive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Less failure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Higher at risk acceptance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Multi – disciplinary approach to work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Innovation and creativity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Motivated workforce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Satisfied internal and external customers.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	What is Leadership?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rgbClr val="99FFCC"/>
          </a:solidFill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Leadership is ability to influence people towards meeting a specific agreed goal.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To be accepted by people you must be able to meet people’s needs.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Leader must know his/her people she/he is leading[this is the secret of leadership.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Leader must know his or her people she or he is leading (this is the secret of leadership)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 leader is born and also learns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 leader must learn peoples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67836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1.Characters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2.Thinking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3.Ideas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4.Opinoins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Leadership-Read </a:t>
            </a:r>
            <a:r>
              <a:rPr lang="en-US" dirty="0" smtClean="0">
                <a:solidFill>
                  <a:schemeClr val="tx1"/>
                </a:solidFill>
                <a:latin typeface="Agency FB" pitchFamily="34" charset="0"/>
              </a:rPr>
              <a:t>1st Timothy 3:1-7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0656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        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400" b="1" dirty="0" smtClean="0">
                <a:solidFill>
                  <a:schemeClr val="tx1"/>
                </a:solidFill>
              </a:rPr>
              <a:t>TYPES OF LEADERSHIP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772400" cy="2362200"/>
          </a:xfrm>
          <a:solidFill>
            <a:srgbClr val="00CCFF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1. Democratic-Christian style of leadership</a:t>
            </a:r>
          </a:p>
          <a:p>
            <a:pPr>
              <a:buNone/>
            </a:pPr>
            <a:r>
              <a:rPr lang="en-US" dirty="0" smtClean="0"/>
              <a:t>2. Authoritarian</a:t>
            </a:r>
          </a:p>
          <a:p>
            <a:pPr>
              <a:buNone/>
            </a:pPr>
            <a:r>
              <a:rPr lang="en-US" dirty="0" smtClean="0"/>
              <a:t>3. Lassie-faire don’­t care friendly-does not who blames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17526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400" b="1" dirty="0" smtClean="0">
                <a:solidFill>
                  <a:schemeClr val="bg1"/>
                </a:solidFill>
              </a:rPr>
              <a:t>STYLE OF LEADERSHIP </a:t>
            </a:r>
            <a:br>
              <a:rPr lang="en-US" sz="4400" b="1" dirty="0" smtClean="0">
                <a:solidFill>
                  <a:schemeClr val="bg1"/>
                </a:solidFill>
              </a:rPr>
            </a:br>
            <a:r>
              <a:rPr lang="en-US" sz="4400" b="1" dirty="0" smtClean="0">
                <a:solidFill>
                  <a:schemeClr val="bg1"/>
                </a:solidFill>
              </a:rPr>
              <a:t>QUALITIES OF A GOOD LEADER</a:t>
            </a:r>
            <a:br>
              <a:rPr lang="en-US" sz="4400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590800"/>
            <a:ext cx="7772400" cy="3962400"/>
          </a:xfrm>
          <a:solidFill>
            <a:schemeClr val="accent1">
              <a:lumMod val="20000"/>
              <a:lumOff val="80000"/>
            </a:schemeClr>
          </a:solidFill>
        </p:spPr>
        <p:txBody>
          <a:bodyPr numCol="2">
            <a:normAutofit fontScale="70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Likes team work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Keeps group secrets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Has confidence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Good listener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Respects status of others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Loves dialogue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Trustworthy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Tolerant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Social-has humanity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Flexible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Follows decision of the majority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Faithful God fearing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Has personality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Can mix with people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Hard working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Responsible and jovial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Creative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Quick in deciding 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Does not judge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Neutral	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Self disciplined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Dedicating to her or his work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Delegates work to others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Mobilizes people to come together.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SECRETS OF LEADERSHIP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7338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1. Know the people you lead</a:t>
            </a:r>
          </a:p>
          <a:p>
            <a:pPr>
              <a:buNone/>
            </a:pPr>
            <a:r>
              <a:rPr lang="en-US" dirty="0" smtClean="0"/>
              <a:t>2. Know their needs</a:t>
            </a:r>
          </a:p>
          <a:p>
            <a:pPr>
              <a:buNone/>
            </a:pPr>
            <a:r>
              <a:rPr lang="en-US" dirty="0" smtClean="0"/>
              <a:t>3. Know their objectives</a:t>
            </a:r>
          </a:p>
          <a:p>
            <a:pPr>
              <a:buNone/>
            </a:pPr>
            <a:r>
              <a:rPr lang="en-US" dirty="0" smtClean="0"/>
              <a:t>Universal –All people are the same and share equal responsibilities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30362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600" b="1" dirty="0" smtClean="0">
                <a:solidFill>
                  <a:schemeClr val="bg1"/>
                </a:solidFill>
              </a:rPr>
              <a:t>QUALITIES OF A BAD LEADER/AUTHORITARIAN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14800"/>
          </a:xfrm>
          <a:solidFill>
            <a:srgbClr val="CCFF99"/>
          </a:solidFill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They know it all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Kills morale of people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Opposed to change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Poor listener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Never seeks dialogue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Dominates aggressive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Always has a way of manipulating people to follow his or her ways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Look for own interest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Does not seek others opinions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Uses fear to control the group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LASSIE-FAIRE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Care free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Does not mind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She/he cannot decide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Has no stand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Does  not achieve any goal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Does not think and act on his/her own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</TotalTime>
  <Words>756</Words>
  <Application>Microsoft Office PowerPoint</Application>
  <PresentationFormat>On-screen Show (4:3)</PresentationFormat>
  <Paragraphs>202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LEADERSHIP AND TEAM BUILDING</vt:lpstr>
      <vt:lpstr>           Who is a leader? </vt:lpstr>
      <vt:lpstr> What is Leadership? </vt:lpstr>
      <vt:lpstr>1.Characters 2.Thinking 3.Ideas 4.Opinoins Leadership-Read 1st Timothy 3:1-7 </vt:lpstr>
      <vt:lpstr>           TYPES OF LEADERSHIP </vt:lpstr>
      <vt:lpstr>      STYLE OF LEADERSHIP  QUALITIES OF A GOOD LEADER </vt:lpstr>
      <vt:lpstr>SECRETS OF LEADERSHIP </vt:lpstr>
      <vt:lpstr>    QUALITIES OF A BAD LEADER/AUTHORITARIAN </vt:lpstr>
      <vt:lpstr>LASSIE-FAIRE </vt:lpstr>
      <vt:lpstr> BUREAUCRATIC </vt:lpstr>
      <vt:lpstr>CONSULTATIVE LEDERSHIP  They decide on collective decision</vt:lpstr>
      <vt:lpstr>MOTIVES FOR JOINING A GROUP </vt:lpstr>
      <vt:lpstr>MEETING PROCEDURE </vt:lpstr>
      <vt:lpstr>GOOD MEETING  </vt:lpstr>
      <vt:lpstr>     BAD MEETING  </vt:lpstr>
      <vt:lpstr>  ROLES</vt:lpstr>
      <vt:lpstr> VICE CHAIRPERSON Takes over chairperson role in his/her absence </vt:lpstr>
      <vt:lpstr>Assistant secretary </vt:lpstr>
      <vt:lpstr>TEAM BUILDING </vt:lpstr>
      <vt:lpstr>       PURPOSE </vt:lpstr>
      <vt:lpstr>       What is a team? </vt:lpstr>
      <vt:lpstr>   THE FOUR FACTORS OF A DISCIPLINARY TEAM </vt:lpstr>
      <vt:lpstr> STAGES IN TEAM DEVELOPMENT </vt:lpstr>
      <vt:lpstr>STAGE II </vt:lpstr>
      <vt:lpstr>         STAGE III - Norming </vt:lpstr>
      <vt:lpstr> STAGE IV </vt:lpstr>
      <vt:lpstr> BENEFITS OF TEAM WORK (GROUP WORK)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Essential Graphics</dc:creator>
  <cp:lastModifiedBy>Essential Graphics</cp:lastModifiedBy>
  <cp:revision>31</cp:revision>
  <dcterms:created xsi:type="dcterms:W3CDTF">2023-09-11T16:05:16Z</dcterms:created>
  <dcterms:modified xsi:type="dcterms:W3CDTF">2023-09-14T15:12:38Z</dcterms:modified>
</cp:coreProperties>
</file>